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6" r:id="rId6"/>
    <p:sldId id="269" r:id="rId7"/>
    <p:sldId id="268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3F"/>
    <a:srgbClr val="FF9966"/>
    <a:srgbClr val="FF5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54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2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96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84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27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00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04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920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57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90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58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2000"/>
              </a:schemeClr>
            </a:gs>
            <a:gs pos="5000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21B14-9AB8-4F58-A2D9-0827F48A291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60ED6-CD24-47FA-9B0D-0FA6C111A4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0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2000"/>
              </a:schemeClr>
            </a:gs>
            <a:gs pos="5000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"/>
          <p:cNvSpPr txBox="1">
            <a:spLocks/>
          </p:cNvSpPr>
          <p:nvPr/>
        </p:nvSpPr>
        <p:spPr>
          <a:xfrm>
            <a:off x="2483768" y="4797152"/>
            <a:ext cx="6660232" cy="936104"/>
          </a:xfrm>
          <a:prstGeom prst="rect">
            <a:avLst/>
          </a:prstGeom>
          <a:solidFill>
            <a:srgbClr val="FF996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0" y="1196752"/>
            <a:ext cx="7092280" cy="936104"/>
          </a:xfrm>
          <a:prstGeom prst="rect">
            <a:avLst/>
          </a:prstGeom>
          <a:solidFill>
            <a:srgbClr val="FF99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483768" y="260648"/>
            <a:ext cx="223224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9500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&amp;</a:t>
            </a:r>
            <a:endParaRPr lang="hu-HU" sz="49500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6048672" cy="1080120"/>
          </a:xfrm>
        </p:spPr>
        <p:txBody>
          <a:bodyPr anchor="t" anchorCtr="0">
            <a:noAutofit/>
          </a:bodyPr>
          <a:lstStyle/>
          <a:p>
            <a:pPr algn="l"/>
            <a:r>
              <a:rPr lang="hu-HU" sz="7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Csongor és Tünde</a:t>
            </a:r>
            <a:endParaRPr lang="hu-HU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2843808" y="4869160"/>
            <a:ext cx="6048672" cy="10801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7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varázsfuvola</a:t>
            </a:r>
            <a:endParaRPr lang="hu-HU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Csongor Ã©s TÃ%BCnde Trailer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59492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3740684"/>
      </p:ext>
    </p:extLst>
  </p:cSld>
  <p:clrMapOvr>
    <a:masterClrMapping/>
  </p:clrMapOvr>
  <p:transition spd="slow" advTm="48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3" grpId="0" animBg="1"/>
      <p:bldP spid="8" grpId="0"/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solidFill>
                  <a:srgbClr val="FF7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Csongor és Tünde</a:t>
            </a:r>
            <a:endParaRPr lang="hu-HU" sz="5400" b="1" dirty="0">
              <a:solidFill>
                <a:srgbClr val="FF7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lnSpcReduction="10000"/>
          </a:bodyPr>
          <a:lstStyle/>
          <a:p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Vörösmarty Mihály 1830-ban írott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ifjúkori, drámai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költeménye. A művet 1827 tavaszán kezdte el írni, de csupán az első négy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felvonás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készült el, majd a munkát félbeszakította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r>
              <a:rPr lang="hu-HU" sz="2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Gergei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Albert XVI. századi széphistóriája – a História egy </a:t>
            </a:r>
            <a:r>
              <a:rPr lang="hu-HU" sz="2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Árgirus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nevű királyfiról és egy tündér szűzleányról – és a magyar népmesék világa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ihlette.</a:t>
            </a: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Témája: az élet értelmét kereső filozófiai mű.</a:t>
            </a: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Cselekménye: Csongor jelképes világjárása.</a:t>
            </a:r>
            <a:endParaRPr lang="hu-HU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Tulajdonképpen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 három nagy műfajcsoport (líra, dráma, epika) határán áll: elbeszélések, leírások, párbeszédek, felvonásokra és jelenetekre tagolás jellemzik. </a:t>
            </a: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Az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időmértékes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verselésű mű, két különböző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verselési módban íródott. </a:t>
            </a: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cselekmény idejének megjelölése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titokzatos: „ A pogány kunok idejéből”</a:t>
            </a: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Két világszint szerepel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benne, a földi világ, a realitás tere (Csongor, Balga, Ilma, három vándor), valamint az égi világ, az ideák világa (Tünde, Mirigy, három </a:t>
            </a:r>
            <a:r>
              <a:rPr lang="hu-HU" sz="2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ördögfi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, az Éj, nemtők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Az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első kiadás </a:t>
            </a:r>
            <a:r>
              <a:rPr lang="hu-HU" sz="2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Számmer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Pál székesfehérvári nyomdájában készült el 500 példányban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1831. tavaszán.</a:t>
            </a:r>
          </a:p>
          <a:p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A Nemzeti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Színház,  </a:t>
            </a:r>
            <a:r>
              <a:rPr lang="hu-HU" sz="2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Paulay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Ede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rendezésében, Vörösmarty halála után, 1879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december 1-jén, Vörösmarty születésnapján adta elő a darabot. Azóta szinte minden évben színpadra kerül különféle olvasatokban az ország színpadain.</a:t>
            </a:r>
          </a:p>
          <a:p>
            <a:endParaRPr lang="hu-HU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443051"/>
      </p:ext>
    </p:extLst>
  </p:cSld>
  <p:clrMapOvr>
    <a:masterClrMapping/>
  </p:clrMapOvr>
  <p:transition spd="slow" advTm="639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hu-HU" sz="5400" b="1" dirty="0">
                <a:solidFill>
                  <a:srgbClr val="FF7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A varázsfuvola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varázsfuvola 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két felvonásos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német opera. B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onyolultabb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 korabeli daljátékoknál. valójában egyszerre nagyopera,  vígopera és daljáték.</a:t>
            </a:r>
          </a:p>
          <a:p>
            <a:r>
              <a:rPr lang="hu-HU" sz="20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Emanuel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Schikaneder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szövegkönyvét Wolfgang Amadeus Mozart zenésítette meg.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Ez volt Mozart utolsó operája.</a:t>
            </a:r>
          </a:p>
          <a:p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 szövegkönyv alapjául August Jacob </a:t>
            </a:r>
            <a:r>
              <a:rPr lang="hu-HU" sz="2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Liebeskind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Lulu avagy a varázsfuvola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című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meséje szolgált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Témája: az ember útja a tökéletesedés felé.</a:t>
            </a: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Cselekménye: a két fiatal próbatételes útja.</a:t>
            </a: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tartalomban és a megzenésítésben Schikanedert és Mozartot erősen befolyásolta a szabadkőművesség szelleme. (A titkos társaság kalapácsütés-szignálja szólal meg a nyitányban, a második felvonás előhangjában, végül a fináléban.) </a:t>
            </a:r>
          </a:p>
          <a:p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Az opera sok gondolata a felvilágosodás eszméit tükrözi. </a:t>
            </a: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darab nagyon sokrétegű, és minden korosztály számára tartogat mondanivalót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Az ősbemutató 1791. szeptember 30-án Bécsben zajlott, Schikaneder színházában, a </a:t>
            </a:r>
            <a:r>
              <a:rPr lang="hu-HU" sz="2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Freihaustheaterben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Az opera nem aratott azonnali sikert, azonban Schikaneder jó üzleti érzékének köszönhetően lassanként mégis népszerűvé vált. 1792 –</a:t>
            </a:r>
            <a:r>
              <a:rPr lang="hu-HU" sz="2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ben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a századik előadást Mozart már nem érhette meg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hu-HU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Schikaneder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is írt egy második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részt A labirintus címmel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, melyet Peter von Winter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zenésített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meg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1974-ben Ingmar Bergman , 2006-ban pedig </a:t>
            </a:r>
            <a:r>
              <a:rPr lang="hu-HU" sz="20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Kenneth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hu-HU" sz="20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Branagh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vitte filmre a 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cselekményt.</a:t>
            </a:r>
          </a:p>
          <a:p>
            <a:r>
              <a:rPr lang="hu-HU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A librettó első magyar fordítását diáktársaival Csokonai Vitéz Mihály készítette, A boszorkánysíp címmel, de nem tudta befejezni</a:t>
            </a:r>
            <a:r>
              <a:rPr lang="hu-HU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hu-HU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hu-HU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133559"/>
      </p:ext>
    </p:extLst>
  </p:cSld>
  <p:clrMapOvr>
    <a:masterClrMapping/>
  </p:clrMapOvr>
  <p:transition spd="slow" advTm="74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59" y="2558667"/>
            <a:ext cx="2176564" cy="324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8933"/>
            <a:ext cx="2213064" cy="276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79" y="2564904"/>
            <a:ext cx="2013274" cy="32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74037"/>
            <a:ext cx="2213064" cy="323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hu-HU" sz="6000" b="1" dirty="0">
                <a:solidFill>
                  <a:srgbClr val="FF7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Szerelmespárok</a:t>
            </a:r>
          </a:p>
        </p:txBody>
      </p:sp>
      <p:sp>
        <p:nvSpPr>
          <p:cNvPr id="38" name="Szöveg helye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Csongor és Tünde</a:t>
            </a:r>
            <a:endParaRPr lang="hu-HU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varázsfuvola</a:t>
            </a:r>
            <a:endParaRPr lang="hu-HU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2506122" cy="350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14980"/>
            <a:ext cx="2095880" cy="316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45717"/>
            <a:ext cx="2376354" cy="313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53400"/>
            <a:ext cx="2072828" cy="312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697357"/>
      </p:ext>
    </p:extLst>
  </p:cSld>
  <p:clrMapOvr>
    <a:masterClrMapping/>
  </p:clrMapOvr>
  <p:transition spd="slow" advTm="19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8" grpId="0" build="p"/>
      <p:bldP spid="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ím 1"/>
          <p:cNvSpPr txBox="1">
            <a:spLocks/>
          </p:cNvSpPr>
          <p:nvPr/>
        </p:nvSpPr>
        <p:spPr>
          <a:xfrm>
            <a:off x="50300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b="1" dirty="0">
                <a:solidFill>
                  <a:srgbClr val="FF7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Csábító szereplők</a:t>
            </a:r>
          </a:p>
        </p:txBody>
      </p:sp>
      <p:sp>
        <p:nvSpPr>
          <p:cNvPr id="53" name="Cím 1"/>
          <p:cNvSpPr txBox="1">
            <a:spLocks/>
          </p:cNvSpPr>
          <p:nvPr/>
        </p:nvSpPr>
        <p:spPr>
          <a:xfrm>
            <a:off x="4973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b="1" dirty="0">
                <a:solidFill>
                  <a:srgbClr val="FF7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Pozitív szereplők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96216"/>
            <a:ext cx="2425154" cy="405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ím 1"/>
          <p:cNvSpPr>
            <a:spLocks noGrp="1"/>
          </p:cNvSpPr>
          <p:nvPr>
            <p:ph type="title"/>
          </p:nvPr>
        </p:nvSpPr>
        <p:spPr>
          <a:xfrm>
            <a:off x="497304" y="273194"/>
            <a:ext cx="8229600" cy="1143000"/>
          </a:xfrm>
        </p:spPr>
        <p:txBody>
          <a:bodyPr>
            <a:normAutofit/>
          </a:bodyPr>
          <a:lstStyle/>
          <a:p>
            <a:r>
              <a:rPr lang="hu-HU" sz="6000" b="1" dirty="0">
                <a:solidFill>
                  <a:srgbClr val="FF7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Negatív szereplők</a:t>
            </a:r>
          </a:p>
        </p:txBody>
      </p:sp>
      <p:sp>
        <p:nvSpPr>
          <p:cNvPr id="69" name="Cím 1"/>
          <p:cNvSpPr txBox="1">
            <a:spLocks/>
          </p:cNvSpPr>
          <p:nvPr/>
        </p:nvSpPr>
        <p:spPr>
          <a:xfrm>
            <a:off x="503002" y="2745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b="1" dirty="0">
                <a:solidFill>
                  <a:srgbClr val="FF7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Hármas szereplők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96083"/>
            <a:ext cx="2432249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Szöveg helye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Csongor és Tünde</a:t>
            </a:r>
            <a:endParaRPr lang="hu-HU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789153" y="2569984"/>
            <a:ext cx="2846743" cy="3587010"/>
            <a:chOff x="827584" y="2569984"/>
            <a:chExt cx="2846743" cy="358701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63"/>
            <a:stretch/>
          </p:blipFill>
          <p:spPr bwMode="auto">
            <a:xfrm>
              <a:off x="827584" y="2569984"/>
              <a:ext cx="2846743" cy="3163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Szöveg helye 2"/>
            <p:cNvSpPr txBox="1">
              <a:spLocks/>
            </p:cNvSpPr>
            <p:nvPr/>
          </p:nvSpPr>
          <p:spPr>
            <a:xfrm>
              <a:off x="1446837" y="5229200"/>
              <a:ext cx="1757011" cy="92779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3600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Ledér</a:t>
              </a:r>
              <a:endParaRPr lang="hu-HU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6" name="Csoportba foglalás 55"/>
          <p:cNvGrpSpPr/>
          <p:nvPr/>
        </p:nvGrpSpPr>
        <p:grpSpPr>
          <a:xfrm>
            <a:off x="503002" y="4366086"/>
            <a:ext cx="3577609" cy="2534760"/>
            <a:chOff x="503002" y="4113983"/>
            <a:chExt cx="3577609" cy="2534760"/>
          </a:xfrm>
        </p:grpSpPr>
        <p:sp>
          <p:nvSpPr>
            <p:cNvPr id="57" name="Szöveg helye 2"/>
            <p:cNvSpPr txBox="1">
              <a:spLocks/>
            </p:cNvSpPr>
            <p:nvPr/>
          </p:nvSpPr>
          <p:spPr>
            <a:xfrm>
              <a:off x="503002" y="6008981"/>
              <a:ext cx="3577609" cy="6397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Vándorok</a:t>
              </a:r>
              <a:endParaRPr lang="hu-HU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09" y="4113983"/>
              <a:ext cx="2945736" cy="2214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varázsfuvola</a:t>
            </a:r>
            <a:endParaRPr lang="hu-HU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75" y="2564904"/>
            <a:ext cx="2882825" cy="379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9" name="Csoportba foglalás 78"/>
          <p:cNvGrpSpPr/>
          <p:nvPr/>
        </p:nvGrpSpPr>
        <p:grpSpPr>
          <a:xfrm>
            <a:off x="1403648" y="2564904"/>
            <a:ext cx="1977063" cy="3698866"/>
            <a:chOff x="1403648" y="2564904"/>
            <a:chExt cx="1977063" cy="3698866"/>
          </a:xfrm>
        </p:grpSpPr>
        <p:pic>
          <p:nvPicPr>
            <p:cNvPr id="80" name="Picture 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13"/>
            <a:stretch/>
          </p:blipFill>
          <p:spPr bwMode="auto">
            <a:xfrm>
              <a:off x="1403648" y="2564904"/>
              <a:ext cx="1977063" cy="3052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Szövegdoboz 80"/>
            <p:cNvSpPr txBox="1"/>
            <p:nvPr/>
          </p:nvSpPr>
          <p:spPr>
            <a:xfrm>
              <a:off x="1403648" y="5617439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Éj</a:t>
              </a:r>
              <a:endParaRPr lang="hu-HU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98" y="2512495"/>
            <a:ext cx="2276879" cy="384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Csoportba foglalás 58"/>
          <p:cNvGrpSpPr/>
          <p:nvPr/>
        </p:nvGrpSpPr>
        <p:grpSpPr>
          <a:xfrm>
            <a:off x="533673" y="2064854"/>
            <a:ext cx="3577609" cy="2385280"/>
            <a:chOff x="533673" y="1812751"/>
            <a:chExt cx="3577609" cy="2385280"/>
          </a:xfrm>
        </p:grpSpPr>
        <p:sp>
          <p:nvSpPr>
            <p:cNvPr id="60" name="Szöveg helye 2"/>
            <p:cNvSpPr txBox="1">
              <a:spLocks/>
            </p:cNvSpPr>
            <p:nvPr/>
          </p:nvSpPr>
          <p:spPr>
            <a:xfrm>
              <a:off x="533673" y="3558269"/>
              <a:ext cx="3577609" cy="6397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Ördögök</a:t>
              </a:r>
              <a:endParaRPr lang="hu-HU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61" name="Kép 6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6167" b="89000" l="28556" r="88111">
                          <a14:foregroundMark x1="69222" y1="47167" x2="67222" y2="44667"/>
                          <a14:foregroundMark x1="67556" y1="48333" x2="66111" y2="41833"/>
                          <a14:foregroundMark x1="53444" y1="43333" x2="54778" y2="44333"/>
                          <a14:foregroundMark x1="49222" y1="45333" x2="49111" y2="47167"/>
                          <a14:foregroundMark x1="64444" y1="39833" x2="64333" y2="38833"/>
                          <a14:foregroundMark x1="69222" y1="42500" x2="68111" y2="4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1" t="34375" r="9491" b="8334"/>
            <a:stretch/>
          </p:blipFill>
          <p:spPr>
            <a:xfrm flipH="1">
              <a:off x="738555" y="1812751"/>
              <a:ext cx="3342056" cy="1997968"/>
            </a:xfrm>
            <a:prstGeom prst="rect">
              <a:avLst/>
            </a:prstGeom>
          </p:spPr>
        </p:pic>
      </p:grpSp>
      <p:grpSp>
        <p:nvGrpSpPr>
          <p:cNvPr id="62" name="Csoportba foglalás 61"/>
          <p:cNvGrpSpPr/>
          <p:nvPr/>
        </p:nvGrpSpPr>
        <p:grpSpPr>
          <a:xfrm>
            <a:off x="4882823" y="1916832"/>
            <a:ext cx="3577609" cy="2533302"/>
            <a:chOff x="4882823" y="1664729"/>
            <a:chExt cx="3577609" cy="2533302"/>
          </a:xfrm>
        </p:grpSpPr>
        <p:sp>
          <p:nvSpPr>
            <p:cNvPr id="63" name="Szöveg helye 2"/>
            <p:cNvSpPr txBox="1">
              <a:spLocks/>
            </p:cNvSpPr>
            <p:nvPr/>
          </p:nvSpPr>
          <p:spPr>
            <a:xfrm>
              <a:off x="4882823" y="3558269"/>
              <a:ext cx="3577609" cy="6397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Udvarhölgyek</a:t>
              </a:r>
              <a:endParaRPr lang="hu-HU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64" name="Kép 6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538" l="0" r="100000">
                          <a14:foregroundMark x1="77538" y1="3695" x2="80769" y2="97460"/>
                          <a14:foregroundMark x1="91538" y1="81524" x2="93846" y2="93072"/>
                          <a14:foregroundMark x1="77231" y1="4388" x2="86615" y2="24711"/>
                          <a14:foregroundMark x1="45692" y1="37875" x2="46462" y2="52194"/>
                          <a14:foregroundMark x1="77846" y1="87298" x2="1538" y2="89607"/>
                          <a14:foregroundMark x1="67231" y1="97691" x2="0" y2="97460"/>
                          <a14:foregroundMark x1="52000" y1="47806" x2="52462" y2="55427"/>
                          <a14:foregroundMark x1="90308" y1="72055" x2="84000" y2="57044"/>
                          <a14:foregroundMark x1="88923" y1="66051" x2="89846" y2="69746"/>
                          <a14:foregroundMark x1="78462" y1="4157" x2="80462" y2="5774"/>
                          <a14:foregroundMark x1="77077" y1="4157" x2="74308" y2="6005"/>
                          <a14:foregroundMark x1="77077" y1="3926" x2="74615" y2="5081"/>
                          <a14:foregroundMark x1="76308" y1="4157" x2="73692" y2="5543"/>
                          <a14:foregroundMark x1="73538" y1="9238" x2="73846" y2="12009"/>
                          <a14:foregroundMark x1="73692" y1="9700" x2="73538" y2="14550"/>
                          <a14:backgroundMark x1="6923" y1="17090" x2="30769" y2="44342"/>
                          <a14:backgroundMark x1="71692" y1="4157" x2="39538" y2="5543"/>
                          <a14:backgroundMark x1="92769" y1="5774" x2="97538" y2="909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06" y="1664729"/>
              <a:ext cx="3092327" cy="2059966"/>
            </a:xfrm>
            <a:prstGeom prst="rect">
              <a:avLst/>
            </a:prstGeom>
          </p:spPr>
        </p:pic>
      </p:grpSp>
      <p:grpSp>
        <p:nvGrpSpPr>
          <p:cNvPr id="65" name="Csoportba foglalás 64"/>
          <p:cNvGrpSpPr/>
          <p:nvPr/>
        </p:nvGrpSpPr>
        <p:grpSpPr>
          <a:xfrm>
            <a:off x="4882822" y="4331710"/>
            <a:ext cx="3577609" cy="2569136"/>
            <a:chOff x="4882822" y="4079607"/>
            <a:chExt cx="3577609" cy="2569136"/>
          </a:xfrm>
        </p:grpSpPr>
        <p:sp>
          <p:nvSpPr>
            <p:cNvPr id="66" name="Szöveg helye 2"/>
            <p:cNvSpPr txBox="1">
              <a:spLocks/>
            </p:cNvSpPr>
            <p:nvPr/>
          </p:nvSpPr>
          <p:spPr>
            <a:xfrm>
              <a:off x="4882822" y="6008981"/>
              <a:ext cx="3577609" cy="6397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Nemtők</a:t>
              </a:r>
              <a:endParaRPr lang="hu-HU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67" name="Kép 6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4" b="95521" l="10000" r="90000">
                          <a14:foregroundMark x1="73906" y1="28438" x2="75938" y2="47917"/>
                          <a14:foregroundMark x1="27656" y1="28854" x2="28750" y2="314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2" t="24279" r="10896" b="3855"/>
            <a:stretch/>
          </p:blipFill>
          <p:spPr>
            <a:xfrm>
              <a:off x="5814541" y="4079607"/>
              <a:ext cx="1524574" cy="2238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800550"/>
      </p:ext>
    </p:extLst>
  </p:cSld>
  <p:clrMapOvr>
    <a:masterClrMapping/>
  </p:clrMapOvr>
  <p:transition spd="slow" advTm="209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3" grpId="0"/>
      <p:bldP spid="53" grpId="1"/>
      <p:bldP spid="40" grpId="0"/>
      <p:bldP spid="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5400" b="1" dirty="0">
                <a:solidFill>
                  <a:srgbClr val="FF7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Hasonló motívumok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6612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Mindkét főhősnek ( Csongor és </a:t>
            </a:r>
            <a:r>
              <a:rPr lang="hu-HU" sz="25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Tamino</a:t>
            </a: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 lesz egy másvilágból származó társa, aki kíséri az útján ( Balga és Papageno).</a:t>
            </a:r>
          </a:p>
          <a:p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Mindkét mű legfontosabb motívuma, a szereplők célja a szerelem, a főszereplők első látásra egymásba szeretnek.</a:t>
            </a:r>
          </a:p>
          <a:p>
            <a:r>
              <a:rPr lang="hu-HU" sz="2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 szerelmük megtalálásához mindkét főhősnek próbákat kell kiállniuk, bár a Csongor és Tündében nem olyan szándékosak a próbák mint  A varázsfuvolában</a:t>
            </a: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hu-HU" sz="2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Csongor, illetve </a:t>
            </a:r>
            <a:r>
              <a:rPr lang="hu-HU" sz="25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Tamino</a:t>
            </a: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mindenre kész szerelméért és tűzön, </a:t>
            </a:r>
            <a:r>
              <a:rPr lang="hu-HU" sz="25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vizen</a:t>
            </a: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átkel, hogy megtalálja azt.</a:t>
            </a:r>
          </a:p>
          <a:p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Mindkét alkotásban vannak varázseszközök: </a:t>
            </a:r>
          </a:p>
          <a:p>
            <a:pPr marL="1598613" lvl="1" indent="-342900">
              <a:buFont typeface="+mj-lt"/>
              <a:buAutoNum type="arabicPeriod"/>
            </a:pPr>
            <a:r>
              <a:rPr lang="hu-HU" sz="2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z ördögöknél, a  bocskor, a palást és az ostor</a:t>
            </a:r>
          </a:p>
          <a:p>
            <a:pPr marL="1598613" lvl="1" indent="-342900">
              <a:buFont typeface="+mj-lt"/>
              <a:buAutoNum type="arabicPeriod"/>
            </a:pP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varázsfuvola és a harangjáték</a:t>
            </a:r>
            <a:endParaRPr lang="hu-HU" sz="2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3-as szám megjelenése:</a:t>
            </a:r>
          </a:p>
          <a:p>
            <a:pPr marL="1712913" lvl="1" indent="-457200">
              <a:buFont typeface="+mj-lt"/>
              <a:buAutoNum type="arabicPeriod"/>
            </a:pP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Három világ, hármas út, ördögök, vándorok, varázseszközök,</a:t>
            </a:r>
          </a:p>
          <a:p>
            <a:pPr marL="1712913" lvl="1" indent="-457200">
              <a:buFont typeface="+mj-lt"/>
              <a:buAutoNum type="arabicPeriod"/>
            </a:pP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Három udvarhölgy, három nemtő,  három rabszolga, három templom( a Bölcsesség, az Ész és a Természet), válaszút, próbák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Csongort és </a:t>
            </a:r>
            <a:r>
              <a:rPr lang="hu-HU" sz="25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Paminát</a:t>
            </a: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is megpróbálják elcsábítani.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Tünde és </a:t>
            </a:r>
            <a:r>
              <a:rPr lang="hu-HU" sz="25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Pamina</a:t>
            </a: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is elbizonytalanodik szerelmében, de Tünde azért mert a jóskútban azt látta, hogy megcsalja őt Csongor; </a:t>
            </a:r>
            <a:r>
              <a:rPr lang="hu-HU" sz="25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Pamina</a:t>
            </a: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meg azért mert nem tud </a:t>
            </a:r>
            <a:r>
              <a:rPr lang="hu-HU" sz="25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Tamino</a:t>
            </a: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hallgatásos próbájáról és azt hiszi nem szereti többé.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Mind a két történet végén a szerelmesek egymásra találnak ( Csongor-Tünde, Balga-Ilma; </a:t>
            </a:r>
            <a:r>
              <a:rPr lang="hu-HU" sz="25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Tamino-Pamina</a:t>
            </a: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, </a:t>
            </a:r>
            <a:r>
              <a:rPr lang="hu-HU" sz="25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Papageno-Papagena</a:t>
            </a:r>
            <a:r>
              <a:rPr lang="hu-HU" sz="25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 és boldogan élnek tovább.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18864" y="1600200"/>
            <a:ext cx="8229600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814384"/>
      </p:ext>
    </p:extLst>
  </p:cSld>
  <p:clrMapOvr>
    <a:masterClrMapping/>
  </p:clrMapOvr>
  <p:transition spd="slow" advTm="622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-15598" y="-99392"/>
            <a:ext cx="9144000" cy="734481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r>
              <a:rPr lang="hu-HU" sz="7700" b="1" dirty="0">
                <a:solidFill>
                  <a:srgbClr val="FF7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Köszöni a figyelmét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r>
              <a:rPr kumimoji="0" lang="hu-HU" sz="4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a Szemfényvesztők csapata!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r>
              <a:rPr kumimoji="0" lang="hu-HU" sz="51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Vágó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r>
              <a:rPr kumimoji="0" lang="hu-HU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Boros Fanni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r>
              <a:rPr kumimoji="0" lang="hu-HU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Huszti Nikolett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endParaRPr kumimoji="0" lang="hu-HU" sz="5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r>
              <a:rPr kumimoji="0" lang="hu-HU" sz="51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Képanyag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r>
              <a:rPr kumimoji="0" lang="hu-HU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Fejes</a:t>
            </a:r>
            <a:r>
              <a:rPr kumimoji="0" lang="hu-HU" sz="5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Kristóf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r>
              <a:rPr kumimoji="0" lang="hu-HU" sz="5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Lepold</a:t>
            </a:r>
            <a:r>
              <a:rPr kumimoji="0" lang="hu-HU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Eszter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endParaRPr lang="hu-HU" sz="51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r>
              <a:rPr lang="hu-H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Zene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r>
              <a:rPr lang="hu-HU" sz="51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Csongor és Tünde </a:t>
            </a:r>
            <a:r>
              <a:rPr lang="hu-HU" sz="51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Trailer</a:t>
            </a:r>
            <a:endParaRPr kumimoji="0" lang="hu-HU" sz="51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endParaRPr kumimoji="0" lang="hu-HU" sz="5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2511492"/>
      </p:ext>
    </p:extLst>
  </p:cSld>
  <p:clrMapOvr>
    <a:masterClrMapping/>
  </p:clrMapOvr>
  <p:transition spd="slow" advTm="17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.1|7.5|3.8|3.2|8|4.3|3.5|8.6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1|5.6|5.4|3.4|3.1|10.2|2.8|4.5|5.7|8.1|3.6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2|4.7|5.7|4.1|3.1|2.3|2.6|1.9|2.7|6|3.1|11.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935</TotalTime>
  <Words>702</Words>
  <Application>Microsoft Office PowerPoint</Application>
  <PresentationFormat>Diavetítés a képernyőre (4:3 oldalarány)</PresentationFormat>
  <Paragraphs>70</Paragraphs>
  <Slides>7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Csongor és Tünde</vt:lpstr>
      <vt:lpstr>Csongor és Tünde</vt:lpstr>
      <vt:lpstr>A varázsfuvola</vt:lpstr>
      <vt:lpstr>Szerelmespárok</vt:lpstr>
      <vt:lpstr>Negatív szereplők</vt:lpstr>
      <vt:lpstr>Hasonló motívumok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   &amp;  A varázsfuvola</dc:title>
  <dc:creator>Gyuri</dc:creator>
  <cp:lastModifiedBy>Gyuri</cp:lastModifiedBy>
  <cp:revision>71</cp:revision>
  <dcterms:created xsi:type="dcterms:W3CDTF">2016-04-22T05:58:07Z</dcterms:created>
  <dcterms:modified xsi:type="dcterms:W3CDTF">2016-04-24T17:59:16Z</dcterms:modified>
</cp:coreProperties>
</file>